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B4485-5395-44F0-A7A3-669F2461C9D0}" type="datetimeFigureOut">
              <a:rPr lang="de-DE" smtClean="0"/>
              <a:t>01.03.2020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01D59-65E1-44AE-AC88-300AB533B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52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22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01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96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5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6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38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15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50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14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2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2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01.03.2020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www.kohlenstoffrevier.net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1518-CEC0-45DD-BE4B-37087BDC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5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ternehmerschaft-niederrhein.de/" TargetMode="External"/><Relationship Id="rId13" Type="http://schemas.openxmlformats.org/officeDocument/2006/relationships/hyperlink" Target="http://www.germansbest.de/" TargetMode="External"/><Relationship Id="rId18" Type="http://schemas.openxmlformats.org/officeDocument/2006/relationships/hyperlink" Target="http://www.humintech.com/" TargetMode="External"/><Relationship Id="rId3" Type="http://schemas.openxmlformats.org/officeDocument/2006/relationships/hyperlink" Target="http://www.bdew.de/" TargetMode="External"/><Relationship Id="rId21" Type="http://schemas.openxmlformats.org/officeDocument/2006/relationships/hyperlink" Target="http://www.bde.de/" TargetMode="External"/><Relationship Id="rId7" Type="http://schemas.openxmlformats.org/officeDocument/2006/relationships/hyperlink" Target="http://www.energieintensive.de/" TargetMode="External"/><Relationship Id="rId12" Type="http://schemas.openxmlformats.org/officeDocument/2006/relationships/hyperlink" Target="http://www.rasengesellschaft.de/" TargetMode="External"/><Relationship Id="rId17" Type="http://schemas.openxmlformats.org/officeDocument/2006/relationships/hyperlink" Target="http://www.scinexx.de/wissen-aktuell-20267-2016-06-10.htmlpositiv" TargetMode="External"/><Relationship Id="rId2" Type="http://schemas.openxmlformats.org/officeDocument/2006/relationships/hyperlink" Target="http://www.alsdorf.igbce.de/" TargetMode="External"/><Relationship Id="rId16" Type="http://schemas.openxmlformats.org/officeDocument/2006/relationships/hyperlink" Target="http://www.covestro.de/" TargetMode="External"/><Relationship Id="rId20" Type="http://schemas.openxmlformats.org/officeDocument/2006/relationships/hyperlink" Target="http://www.desert-greening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vmetalle,de/" TargetMode="External"/><Relationship Id="rId11" Type="http://schemas.openxmlformats.org/officeDocument/2006/relationships/hyperlink" Target="http://www.indega.de/" TargetMode="External"/><Relationship Id="rId5" Type="http://schemas.openxmlformats.org/officeDocument/2006/relationships/hyperlink" Target="http://www.gesamtmetall.de/" TargetMode="External"/><Relationship Id="rId15" Type="http://schemas.openxmlformats.org/officeDocument/2006/relationships/hyperlink" Target="http://www.hzwei.info/blog/2016/10/04/japan-plant-aufbau-einer-wasserstoffwirtschaft.de" TargetMode="External"/><Relationship Id="rId10" Type="http://schemas.openxmlformats.org/officeDocument/2006/relationships/hyperlink" Target="http://www.iva.de/" TargetMode="External"/><Relationship Id="rId19" Type="http://schemas.openxmlformats.org/officeDocument/2006/relationships/hyperlink" Target="http://www.oekoregion-kaindorf.at/" TargetMode="External"/><Relationship Id="rId4" Type="http://schemas.openxmlformats.org/officeDocument/2006/relationships/hyperlink" Target="http://www.dwv-info.de/" TargetMode="External"/><Relationship Id="rId9" Type="http://schemas.openxmlformats.org/officeDocument/2006/relationships/hyperlink" Target="http://www.eb-bruehl.com/" TargetMode="External"/><Relationship Id="rId14" Type="http://schemas.openxmlformats.org/officeDocument/2006/relationships/hyperlink" Target="http://www.top100.de/" TargetMode="External"/><Relationship Id="rId22" Type="http://schemas.openxmlformats.org/officeDocument/2006/relationships/hyperlink" Target="http://www.ihre-chemie.de/standor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01.03.2020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www.kohlenstoffrevier.net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1518-CEC0-45DD-BE4B-37087BDCBCF4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 rot="16200000">
            <a:off x="4431830" y="4046666"/>
            <a:ext cx="188211" cy="42200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591555" y="3883419"/>
            <a:ext cx="6116237" cy="29513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Braunkohleförderung</a:t>
            </a:r>
            <a:endParaRPr lang="de-DE" sz="105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04004" y="4351775"/>
            <a:ext cx="2218226" cy="1525498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1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10.000 Energie-Industrie-</a:t>
            </a:r>
          </a:p>
          <a:p>
            <a:pPr algn="ctr"/>
            <a:r>
              <a:rPr lang="de-DE" sz="11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Arbeitsplätze – über 3.200 regionale Unternehmen im </a:t>
            </a:r>
            <a:r>
              <a:rPr lang="de-DE" sz="1100" b="1" u="sng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Rheinischen Revier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www.vka-nrw.de - www.alsdorf.igbce.de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www.bdew.de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www.dwv-info.de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www.gesamtmetall.de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www.wvmetalle,de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www.energieintensive.de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www.unternehmerschaft-niederrhein.de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www.eb-bruehl.com</a:t>
            </a:r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6228184" y="4351775"/>
            <a:ext cx="2520280" cy="15254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Kohlenstoff-Industrie- und Agrar-Arbeitsplätze</a:t>
            </a:r>
          </a:p>
          <a:p>
            <a:pPr algn="ctr"/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1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www.bauernverband.de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www.iva.de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www.alsdorf.igbce.de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www.indega.de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www.rasengesellschaft.de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www.germansbest.de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www.top100.de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04004" y="1137105"/>
            <a:ext cx="2111564" cy="19948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</a:t>
            </a:r>
          </a:p>
          <a:p>
            <a:pPr algn="ctr"/>
            <a:r>
              <a:rPr lang="de-DE" sz="1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Versorgungssicherheit mit Qualitätsstrom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Wirtschaftliche Wasserstoff- Brennstoffzellen-Mobilität; s. japanische Regierung.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Batteriezellenherstellung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EU-Batterie-Allianz mit  Polen.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d. Zukunft: </a:t>
            </a:r>
            <a:r>
              <a:rPr lang="de-DE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e.GO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AG.</a:t>
            </a:r>
          </a:p>
          <a:p>
            <a:pPr algn="ctr"/>
            <a:r>
              <a:rPr lang="de-DE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Covestro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REA-Gips</a:t>
            </a:r>
          </a:p>
          <a:p>
            <a:pPr algn="ctr"/>
            <a:r>
              <a:rPr lang="de-DE" sz="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www.hzwei.info/blog/2016/10/04/japan-plant-aufbau-einer-wasserstoffwirtschaft.de</a:t>
            </a:r>
            <a:endParaRPr lang="de-DE" sz="8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337802" y="815464"/>
            <a:ext cx="2376263" cy="23164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</a:p>
          <a:p>
            <a:pPr algn="ctr"/>
            <a:r>
              <a:rPr lang="de-DE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Weltweit  größtes Chemie-Dreieck 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Enquetekommission Chemie“ </a:t>
            </a:r>
            <a:r>
              <a:rPr lang="de-DE" sz="9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 NRW </a:t>
            </a:r>
            <a:r>
              <a:rPr lang="de-DE" sz="9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Drs</a:t>
            </a:r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16/8500 (S. 199-274)  + IPCC-Sonderbericht 2018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Synthesegas, </a:t>
            </a:r>
            <a:r>
              <a:rPr lang="de-DE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Erdgas, Chemikalien wie </a:t>
            </a:r>
            <a:r>
              <a:rPr lang="de-DE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Naphta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Wasserstoff, Essigsäure, Methanol Ethanol, Aceton, Ammoniak, Kraftstoffe, Wachse (s. RWE u. Fraunhofer/IIK2) </a:t>
            </a:r>
            <a:r>
              <a:rPr lang="de-DE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Carbontrans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Polyole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Komponente für hochwertige Schaumstoffe  für Alltagsdinge wie Polstermöbel, und Matratzen. 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www.covestro.de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speichern o. versteinern:  FuE nötig: </a:t>
            </a:r>
            <a:r>
              <a:rPr lang="de-DE" sz="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http</a:t>
            </a:r>
            <a:r>
              <a:rPr lang="de-DE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://</a:t>
            </a:r>
            <a:r>
              <a:rPr lang="de-DE" sz="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www.scinexx.de/wissen-aktuell-20267-2016-06-10.htmlpositiv</a:t>
            </a:r>
            <a:endParaRPr lang="de-DE" sz="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6193230" y="743054"/>
            <a:ext cx="2586351" cy="23888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Agrar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Gesunde Böden, Pflanzen, Tiere, Mensch </a:t>
            </a:r>
          </a:p>
          <a:p>
            <a:pPr algn="ctr"/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Weltweiter, nachhaltiger  Einsatz  für Tiergesundheit  u. bessere Ernten mit </a:t>
            </a:r>
            <a:r>
              <a:rPr lang="de-DE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Leonardid</a:t>
            </a:r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Mehr Grün-Volumen, mehr </a:t>
            </a:r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Photosynthese, mehr CO2-Speicherung  in gesunde Böden; bis  </a:t>
            </a:r>
            <a:r>
              <a:rPr lang="de-DE" sz="9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ca. 50 </a:t>
            </a:r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Tonnen/Hektar/Jahr möglich</a:t>
            </a:r>
            <a:endParaRPr lang="de-DE" sz="9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 den Hunger in der Welt . </a:t>
            </a:r>
          </a:p>
          <a:p>
            <a:pPr algn="ctr"/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de-DE" sz="9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Biostimulant</a:t>
            </a:r>
            <a:r>
              <a:rPr lang="de-DE" sz="9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Industries Council (EBIC)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18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www.humintech.com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www.oekoregion-kaindorf.at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www.desert-greening.com</a:t>
            </a:r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Kosmetik</a:t>
            </a:r>
          </a:p>
          <a:p>
            <a:pPr algn="ctr"/>
            <a:endParaRPr lang="de-DE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Kosmetik aus Weichbraunkohle (</a:t>
            </a:r>
            <a:r>
              <a:rPr lang="de-DE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Leonatdit</a:t>
            </a:r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9" name="Pfeil nach rechts 78"/>
          <p:cNvSpPr/>
          <p:nvPr/>
        </p:nvSpPr>
        <p:spPr>
          <a:xfrm rot="16200000">
            <a:off x="6996990" y="3166161"/>
            <a:ext cx="916595" cy="6114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Wolke 123"/>
          <p:cNvSpPr/>
          <p:nvPr/>
        </p:nvSpPr>
        <p:spPr>
          <a:xfrm>
            <a:off x="467544" y="116632"/>
            <a:ext cx="2248024" cy="801476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weniger CO2</a:t>
            </a:r>
          </a:p>
        </p:txBody>
      </p:sp>
      <p:sp>
        <p:nvSpPr>
          <p:cNvPr id="156" name="Wolke 155"/>
          <p:cNvSpPr/>
          <p:nvPr/>
        </p:nvSpPr>
        <p:spPr>
          <a:xfrm>
            <a:off x="3275856" y="53121"/>
            <a:ext cx="2376263" cy="711583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weniger  </a:t>
            </a:r>
            <a:r>
              <a:rPr lang="de-DE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</a:t>
            </a:r>
            <a:endParaRPr lang="de-DE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Gerade Verbindung 63"/>
          <p:cNvCxnSpPr/>
          <p:nvPr/>
        </p:nvCxnSpPr>
        <p:spPr>
          <a:xfrm flipH="1">
            <a:off x="2822231" y="4005064"/>
            <a:ext cx="215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Wolke 22"/>
          <p:cNvSpPr/>
          <p:nvPr/>
        </p:nvSpPr>
        <p:spPr>
          <a:xfrm>
            <a:off x="6012160" y="0"/>
            <a:ext cx="2664296" cy="678311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weniger </a:t>
            </a:r>
            <a:r>
              <a:rPr lang="de-DE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</a:t>
            </a:r>
          </a:p>
          <a:p>
            <a:pPr algn="ctr"/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hteck 137"/>
          <p:cNvSpPr/>
          <p:nvPr/>
        </p:nvSpPr>
        <p:spPr>
          <a:xfrm>
            <a:off x="3275855" y="4351775"/>
            <a:ext cx="2520281" cy="15254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CO2-Industrie-Arbeitsplätze</a:t>
            </a:r>
          </a:p>
          <a:p>
            <a:pPr algn="ctr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www.bde.de</a:t>
            </a:r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www.alsdorf.igbce.de</a:t>
            </a:r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www.Ihre-chemie.de/standorte</a:t>
            </a:r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Pfeil nach oben 193"/>
          <p:cNvSpPr/>
          <p:nvPr/>
        </p:nvSpPr>
        <p:spPr>
          <a:xfrm>
            <a:off x="7223162" y="4163565"/>
            <a:ext cx="484632" cy="18821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Pfeil nach oben 194"/>
          <p:cNvSpPr/>
          <p:nvPr/>
        </p:nvSpPr>
        <p:spPr>
          <a:xfrm>
            <a:off x="1422634" y="4163565"/>
            <a:ext cx="484632" cy="18821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2" name="Gerade Verbindung 61"/>
          <p:cNvCxnSpPr/>
          <p:nvPr/>
        </p:nvCxnSpPr>
        <p:spPr>
          <a:xfrm flipV="1">
            <a:off x="2956248" y="3631615"/>
            <a:ext cx="391616" cy="6312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966096" y="991321"/>
            <a:ext cx="0" cy="2640294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786221" y="1024284"/>
            <a:ext cx="1207584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6162113" y="3384575"/>
            <a:ext cx="2586351" cy="4044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Veredlung Oxidation</a:t>
            </a:r>
          </a:p>
          <a:p>
            <a:pPr algn="ctr"/>
            <a:r>
              <a:rPr lang="de-DE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Volumen:</a:t>
            </a:r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Pfeil nach oben 57"/>
          <p:cNvSpPr/>
          <p:nvPr/>
        </p:nvSpPr>
        <p:spPr>
          <a:xfrm>
            <a:off x="1407153" y="678312"/>
            <a:ext cx="484632" cy="479591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>
            <a:off x="2822230" y="1841901"/>
            <a:ext cx="293821" cy="97840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347864" y="3384575"/>
            <a:ext cx="2304254" cy="4044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Veredlung Synthesegas</a:t>
            </a:r>
          </a:p>
          <a:p>
            <a:pPr algn="ctr"/>
            <a:r>
              <a:rPr lang="de-DE" sz="1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Volumen:</a:t>
            </a:r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 rot="5400000">
            <a:off x="4735112" y="3507153"/>
            <a:ext cx="261287" cy="420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 rot="5400000">
            <a:off x="7593164" y="3566974"/>
            <a:ext cx="477842" cy="248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feil nach oben 15"/>
          <p:cNvSpPr/>
          <p:nvPr/>
        </p:nvSpPr>
        <p:spPr>
          <a:xfrm>
            <a:off x="4390773" y="568001"/>
            <a:ext cx="294745" cy="350106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oben 19"/>
          <p:cNvSpPr/>
          <p:nvPr/>
        </p:nvSpPr>
        <p:spPr>
          <a:xfrm>
            <a:off x="7344308" y="568001"/>
            <a:ext cx="236054" cy="247463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oben 20"/>
          <p:cNvSpPr/>
          <p:nvPr/>
        </p:nvSpPr>
        <p:spPr>
          <a:xfrm>
            <a:off x="4114012" y="3013582"/>
            <a:ext cx="751743" cy="370993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2722989" y="107664"/>
            <a:ext cx="393062" cy="86078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334327" y="2142836"/>
            <a:ext cx="2392218" cy="1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2715568" y="260647"/>
            <a:ext cx="436489" cy="55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aus der Luft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Gerade Verbindung 43"/>
          <p:cNvCxnSpPr/>
          <p:nvPr/>
        </p:nvCxnSpPr>
        <p:spPr>
          <a:xfrm>
            <a:off x="3337802" y="2673399"/>
            <a:ext cx="2388743" cy="5146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583228" y="3883420"/>
            <a:ext cx="2239002" cy="2951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Erneuerbare, Gas, Erdwärme (!) </a:t>
            </a:r>
            <a:endParaRPr lang="de-D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Pfeil nach oben 39"/>
          <p:cNvSpPr/>
          <p:nvPr/>
        </p:nvSpPr>
        <p:spPr>
          <a:xfrm>
            <a:off x="1331640" y="3013583"/>
            <a:ext cx="648072" cy="93400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604004" y="3427561"/>
            <a:ext cx="2111564" cy="3614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Kraftwerke</a:t>
            </a:r>
          </a:p>
          <a:p>
            <a:pPr algn="ctr"/>
            <a:r>
              <a:rPr lang="de-DE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globaler CO2-Anteil 0,3 %</a:t>
            </a:r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4004" y="5983521"/>
            <a:ext cx="8175578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Siehe auch</a:t>
            </a:r>
            <a:r>
              <a:rPr lang="de-DE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Projekt der EU-Kommission - Bis 2050 CO2-arme Wirtschaft</a:t>
            </a:r>
            <a:endParaRPr lang="de-DE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6228184" y="2924944"/>
            <a:ext cx="2551397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7707792" y="3868428"/>
            <a:ext cx="1071790" cy="2951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geglückter Strukturwandel</a:t>
            </a:r>
            <a:endParaRPr lang="de-DE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8688846" y="3811208"/>
            <a:ext cx="467544" cy="409573"/>
          </a:xfrm>
          <a:prstGeom prst="rightArrow">
            <a:avLst>
              <a:gd name="adj1" fmla="val 50000"/>
              <a:gd name="adj2" fmla="val 522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372200" y="3883421"/>
            <a:ext cx="1335594" cy="295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zwei Generationen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Bildschirmpräsentation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Revier macht mobil</dc:title>
  <dc:creator>Engel</dc:creator>
  <cp:lastModifiedBy>Engel</cp:lastModifiedBy>
  <cp:revision>188</cp:revision>
  <cp:lastPrinted>2018-09-08T10:37:17Z</cp:lastPrinted>
  <dcterms:created xsi:type="dcterms:W3CDTF">2018-06-20T08:53:09Z</dcterms:created>
  <dcterms:modified xsi:type="dcterms:W3CDTF">2020-03-01T12:42:25Z</dcterms:modified>
</cp:coreProperties>
</file>