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B4485-5395-44F0-A7A3-669F2461C9D0}" type="datetimeFigureOut">
              <a:rPr lang="de-DE" smtClean="0"/>
              <a:t>01.03.2020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01D59-65E1-44AE-AC88-300AB533B5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525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01.03.2020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www.kohlenstoffrevier.net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1518-CEC0-45DD-BE4B-37087BDCBC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422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01.03.2020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www.kohlenstoffrevier.net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1518-CEC0-45DD-BE4B-37087BDCBC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5010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01.03.2020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www.kohlenstoffrevier.net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1518-CEC0-45DD-BE4B-37087BDCBC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796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01.03.2020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www.kohlenstoffrevier.net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1518-CEC0-45DD-BE4B-37087BDCBC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45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01.03.2020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www.kohlenstoffrevier.net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1518-CEC0-45DD-BE4B-37087BDCBC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96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01.03.2020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www.kohlenstoffrevier.net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1518-CEC0-45DD-BE4B-37087BDCBC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6383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01.03.2020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www.kohlenstoffrevier.net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1518-CEC0-45DD-BE4B-37087BDCBC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6150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01.03.2020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www.kohlenstoffrevier.net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1518-CEC0-45DD-BE4B-37087BDCBC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1503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01.03.2020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www.kohlenstoffrevier.net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1518-CEC0-45DD-BE4B-37087BDCBC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814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01.03.2020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www.kohlenstoffrevier.net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1518-CEC0-45DD-BE4B-37087BDCBC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026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01.03.2020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www.kohlenstoffrevier.net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1518-CEC0-45DD-BE4B-37087BDCBC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297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01.03.2020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www.kohlenstoffrevier.net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51518-CEC0-45DD-BE4B-37087BDCBC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50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ternehmerschaft-niederrhein.de/" TargetMode="External"/><Relationship Id="rId13" Type="http://schemas.openxmlformats.org/officeDocument/2006/relationships/hyperlink" Target="http://www.germansbest.de/" TargetMode="External"/><Relationship Id="rId18" Type="http://schemas.openxmlformats.org/officeDocument/2006/relationships/hyperlink" Target="http://www.humintech.com/" TargetMode="External"/><Relationship Id="rId3" Type="http://schemas.openxmlformats.org/officeDocument/2006/relationships/hyperlink" Target="http://www.bdew.de/" TargetMode="External"/><Relationship Id="rId21" Type="http://schemas.openxmlformats.org/officeDocument/2006/relationships/hyperlink" Target="http://www.bde.de/" TargetMode="External"/><Relationship Id="rId7" Type="http://schemas.openxmlformats.org/officeDocument/2006/relationships/hyperlink" Target="http://www.energieintensive.de/" TargetMode="External"/><Relationship Id="rId12" Type="http://schemas.openxmlformats.org/officeDocument/2006/relationships/hyperlink" Target="http://www.rasengesellschaft.de/" TargetMode="External"/><Relationship Id="rId17" Type="http://schemas.openxmlformats.org/officeDocument/2006/relationships/hyperlink" Target="http://www.scinexx.de/wissen-aktuell-20267-2016-06-10.htmlpositiv" TargetMode="External"/><Relationship Id="rId2" Type="http://schemas.openxmlformats.org/officeDocument/2006/relationships/hyperlink" Target="http://www.alsdorf.igbce.de/" TargetMode="External"/><Relationship Id="rId16" Type="http://schemas.openxmlformats.org/officeDocument/2006/relationships/hyperlink" Target="http://www.covestro.de/" TargetMode="External"/><Relationship Id="rId20" Type="http://schemas.openxmlformats.org/officeDocument/2006/relationships/hyperlink" Target="http://www.desert-greening.com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wvmetalle,de/" TargetMode="External"/><Relationship Id="rId11" Type="http://schemas.openxmlformats.org/officeDocument/2006/relationships/hyperlink" Target="http://www.indega.de/" TargetMode="External"/><Relationship Id="rId5" Type="http://schemas.openxmlformats.org/officeDocument/2006/relationships/hyperlink" Target="http://www.gesamtmetall.de/" TargetMode="External"/><Relationship Id="rId15" Type="http://schemas.openxmlformats.org/officeDocument/2006/relationships/hyperlink" Target="http://www.hzwei.info/blog/2016/10/04/japan-plant-aufbau-einer-wasserstoffwirtschaft.de" TargetMode="External"/><Relationship Id="rId10" Type="http://schemas.openxmlformats.org/officeDocument/2006/relationships/hyperlink" Target="http://www.iva.de/" TargetMode="External"/><Relationship Id="rId19" Type="http://schemas.openxmlformats.org/officeDocument/2006/relationships/hyperlink" Target="http://www.oekoregion-kaindorf.at/" TargetMode="External"/><Relationship Id="rId4" Type="http://schemas.openxmlformats.org/officeDocument/2006/relationships/hyperlink" Target="http://www.dwv-info.de/" TargetMode="External"/><Relationship Id="rId9" Type="http://schemas.openxmlformats.org/officeDocument/2006/relationships/hyperlink" Target="http://www.eb-bruehl.com/" TargetMode="External"/><Relationship Id="rId14" Type="http://schemas.openxmlformats.org/officeDocument/2006/relationships/hyperlink" Target="http://www.top100.de/" TargetMode="External"/><Relationship Id="rId22" Type="http://schemas.openxmlformats.org/officeDocument/2006/relationships/hyperlink" Target="http://www.ihre-chemie.de/standor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01.03.2020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www.kohlenstoffrevier.net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51518-CEC0-45DD-BE4B-37087BDCBCF4}" type="slidenum">
              <a:rPr lang="de-DE" smtClean="0"/>
              <a:t>1</a:t>
            </a:fld>
            <a:endParaRPr lang="de-DE" dirty="0"/>
          </a:p>
        </p:txBody>
      </p:sp>
      <p:sp>
        <p:nvSpPr>
          <p:cNvPr id="6" name="Pfeil nach rechts 5"/>
          <p:cNvSpPr/>
          <p:nvPr/>
        </p:nvSpPr>
        <p:spPr>
          <a:xfrm rot="16200000">
            <a:off x="4431830" y="4046666"/>
            <a:ext cx="188211" cy="42200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1591555" y="3883419"/>
            <a:ext cx="6116237" cy="29513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Braunkohleförderung</a:t>
            </a:r>
            <a:endParaRPr lang="de-DE" sz="105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604004" y="4351775"/>
            <a:ext cx="2218226" cy="1525498"/>
          </a:xfrm>
          <a:prstGeom prst="rect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1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 10.000 Energie-Industrie-</a:t>
            </a:r>
          </a:p>
          <a:p>
            <a:pPr algn="ctr"/>
            <a:r>
              <a:rPr lang="de-DE" sz="11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Arbeitsplätze – über 3.200 regionale Unternehmen im </a:t>
            </a:r>
            <a:r>
              <a:rPr lang="de-DE" sz="1100" b="1" u="sng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Rheinischen Revier</a:t>
            </a:r>
            <a:endParaRPr lang="de-DE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algn="ctr"/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www.vka-nrw.de - www.alsdorf.igbce.de</a:t>
            </a:r>
            <a:endParaRPr lang="de-DE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www.bdew.de</a:t>
            </a:r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www.dwv-info.de</a:t>
            </a:r>
            <a:endParaRPr lang="de-DE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www.gesamtmetall.de</a:t>
            </a:r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www.wvmetalle,de</a:t>
            </a:r>
            <a:endParaRPr lang="de-DE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www.energieintensive.de</a:t>
            </a:r>
            <a:endParaRPr lang="de-DE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www.unternehmerschaft-niederrhein.de</a:t>
            </a:r>
            <a:endParaRPr lang="de-DE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www.eb-bruehl.com</a:t>
            </a:r>
            <a:endParaRPr lang="de-DE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6228184" y="4351775"/>
            <a:ext cx="2520280" cy="1525497"/>
          </a:xfrm>
          <a:prstGeom prst="rect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2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Kohlenstoff-Industrie- und Agrar-Arbeitsplätze</a:t>
            </a:r>
          </a:p>
          <a:p>
            <a:pPr algn="ctr"/>
            <a:endParaRPr lang="de-DE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hlinkClick r:id="rId10"/>
            </a:endParaRPr>
          </a:p>
          <a:p>
            <a:pPr algn="ctr"/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www.bauernverband.de</a:t>
            </a:r>
          </a:p>
          <a:p>
            <a:pPr algn="ctr"/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www.iva.de</a:t>
            </a:r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www.alsdorf.igbce.de</a:t>
            </a:r>
            <a:endParaRPr lang="de-DE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www.indega.de</a:t>
            </a:r>
            <a:endParaRPr lang="de-DE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www.rasengesellschaft.de</a:t>
            </a:r>
            <a:endParaRPr lang="de-DE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www.germansbest.de</a:t>
            </a:r>
            <a:endParaRPr lang="de-DE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www.top100.de</a:t>
            </a:r>
            <a:endParaRPr lang="de-DE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604004" y="1137105"/>
            <a:ext cx="2111564" cy="199482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Strom</a:t>
            </a:r>
          </a:p>
          <a:p>
            <a:pPr algn="ctr"/>
            <a:r>
              <a:rPr lang="de-DE" sz="10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Versorgungssicherheit mit Qualitätsstrom</a:t>
            </a:r>
          </a:p>
          <a:p>
            <a:pPr algn="ctr"/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Wirtschaftliche Wasserstoff- Brennstoffzellen-Mobilität; s. japanische Regierung.</a:t>
            </a:r>
            <a:r>
              <a:rPr lang="de-DE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Batteriezellenherstellung</a:t>
            </a:r>
          </a:p>
          <a:p>
            <a:pPr algn="ctr"/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 EU-Batterie-Allianz mit  Polen.</a:t>
            </a:r>
          </a:p>
          <a:p>
            <a:pPr algn="ctr"/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d. Zukunft: </a:t>
            </a:r>
            <a:r>
              <a:rPr lang="de-DE" sz="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e.GO</a:t>
            </a:r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AG.</a:t>
            </a:r>
          </a:p>
          <a:p>
            <a:pPr algn="ctr"/>
            <a:r>
              <a:rPr lang="de-DE" sz="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Covestro</a:t>
            </a:r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REA-Gips</a:t>
            </a:r>
          </a:p>
          <a:p>
            <a:pPr algn="ctr"/>
            <a:r>
              <a:rPr lang="de-DE" sz="8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5"/>
              </a:rPr>
              <a:t>www.hzwei.info/blog/2016/10/04/japan-plant-aufbau-einer-wasserstoffwirtschaft.de</a:t>
            </a:r>
            <a:endParaRPr lang="de-DE" sz="800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hteck 42"/>
          <p:cNvSpPr/>
          <p:nvPr/>
        </p:nvSpPr>
        <p:spPr>
          <a:xfrm>
            <a:off x="3337802" y="815464"/>
            <a:ext cx="2376263" cy="231646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Chemie</a:t>
            </a:r>
          </a:p>
          <a:p>
            <a:pPr algn="ctr"/>
            <a:r>
              <a:rPr lang="de-DE" sz="9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Weltweit  größtes Chemie-Dreieck </a:t>
            </a:r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DE" sz="9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Enquetekommission Chemie“ </a:t>
            </a:r>
            <a:r>
              <a:rPr lang="de-DE" sz="9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 NRW </a:t>
            </a:r>
            <a:r>
              <a:rPr lang="de-DE" sz="900" u="sng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Drs</a:t>
            </a:r>
            <a:r>
              <a:rPr lang="de-DE" sz="9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.: 16/8500 (S. 199-274)  + IPCC-Sonderbericht 2018</a:t>
            </a:r>
            <a:endParaRPr lang="de-DE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Synthesegas, </a:t>
            </a:r>
            <a:r>
              <a:rPr lang="de-DE" sz="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synt</a:t>
            </a:r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Erdgas, Chemikalien wie </a:t>
            </a:r>
            <a:r>
              <a:rPr lang="de-DE" sz="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Naphta</a:t>
            </a:r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Wasserstoff, Essigsäure, Methanol Ethanol, Aceton, Ammoniak, Kraftstoffe, Wachse (s. RWE u. Fraunhofer/IIK2) </a:t>
            </a:r>
            <a:r>
              <a:rPr lang="de-DE" sz="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Carbontrans</a:t>
            </a:r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Polyole</a:t>
            </a:r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Komponente für hochwertige Schaumstoffe  für Alltagsdinge wie Polstermöbel, und Matratzen. </a:t>
            </a:r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6"/>
              </a:rPr>
              <a:t>www.covestro.de</a:t>
            </a:r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CO2 speichern o. versteinern:  FuE nötig: </a:t>
            </a:r>
            <a:r>
              <a:rPr lang="de-DE" sz="8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7"/>
              </a:rPr>
              <a:t>http</a:t>
            </a:r>
            <a:r>
              <a:rPr lang="de-DE" sz="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7"/>
              </a:rPr>
              <a:t>://</a:t>
            </a:r>
            <a:r>
              <a:rPr lang="de-DE" sz="8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7"/>
              </a:rPr>
              <a:t>www.scinexx.de/wissen-aktuell-20267-2016-06-10.htmlpositiv</a:t>
            </a:r>
            <a:endParaRPr lang="de-DE" sz="800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echteck 66"/>
          <p:cNvSpPr/>
          <p:nvPr/>
        </p:nvSpPr>
        <p:spPr>
          <a:xfrm>
            <a:off x="6193230" y="743054"/>
            <a:ext cx="2586351" cy="238887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Agrar</a:t>
            </a:r>
            <a:r>
              <a:rPr lang="de-DE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9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Gesunde Böden, Pflanzen, Tiere, Mensch </a:t>
            </a:r>
          </a:p>
          <a:p>
            <a:pPr algn="ctr"/>
            <a:r>
              <a:rPr lang="de-DE" sz="9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Weltweiter, nachhaltiger  Einsatz  für Tiergesundheit  u. bessere Ernten mit </a:t>
            </a:r>
            <a:r>
              <a:rPr lang="de-DE" sz="9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Leonardid</a:t>
            </a:r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Mehr Grün-Volumen, mehr </a:t>
            </a:r>
            <a:r>
              <a:rPr lang="de-DE" sz="9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Photosynthese, mehr CO2-Speicherung  in gesunde Böden; bis  </a:t>
            </a:r>
            <a:r>
              <a:rPr lang="de-DE" sz="9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ca. 50 </a:t>
            </a:r>
            <a:r>
              <a:rPr lang="de-DE" sz="9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Tonnen/Hektar/Jahr möglich</a:t>
            </a:r>
            <a:endParaRPr lang="de-DE" sz="900" b="1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Gegen den Hunger in der Welt . </a:t>
            </a:r>
          </a:p>
          <a:p>
            <a:pPr algn="ctr"/>
            <a:r>
              <a:rPr lang="de-DE" sz="9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 </a:t>
            </a:r>
            <a:r>
              <a:rPr lang="de-DE" sz="900" u="sng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Biostimulant</a:t>
            </a:r>
            <a:r>
              <a:rPr lang="de-DE" sz="9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Industries Council (EBIC)</a:t>
            </a:r>
            <a:endParaRPr lang="de-DE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hlinkClick r:id="rId18"/>
            </a:endParaRPr>
          </a:p>
          <a:p>
            <a:pPr algn="ctr"/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8"/>
              </a:rPr>
              <a:t>www.humintech.com</a:t>
            </a:r>
            <a:endParaRPr lang="de-DE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9"/>
              </a:rPr>
              <a:t>www.oekoregion-kaindorf.at</a:t>
            </a:r>
            <a:endParaRPr lang="de-DE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0"/>
              </a:rPr>
              <a:t>www.desert-greening.com</a:t>
            </a:r>
            <a:endParaRPr lang="de-DE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Kosmetik</a:t>
            </a:r>
          </a:p>
          <a:p>
            <a:pPr algn="ctr"/>
            <a:endParaRPr lang="de-DE" sz="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Kosmetik aus Weichbraunkohle (</a:t>
            </a:r>
            <a:r>
              <a:rPr lang="de-DE" sz="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Leonatdit</a:t>
            </a:r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9" name="Pfeil nach rechts 78"/>
          <p:cNvSpPr/>
          <p:nvPr/>
        </p:nvSpPr>
        <p:spPr>
          <a:xfrm rot="16200000">
            <a:off x="6996990" y="3166161"/>
            <a:ext cx="916595" cy="611438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Wolke 123"/>
          <p:cNvSpPr/>
          <p:nvPr/>
        </p:nvSpPr>
        <p:spPr>
          <a:xfrm>
            <a:off x="467544" y="116632"/>
            <a:ext cx="2248024" cy="801476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weniger CO2</a:t>
            </a:r>
          </a:p>
        </p:txBody>
      </p:sp>
      <p:sp>
        <p:nvSpPr>
          <p:cNvPr id="156" name="Wolke 155"/>
          <p:cNvSpPr/>
          <p:nvPr/>
        </p:nvSpPr>
        <p:spPr>
          <a:xfrm>
            <a:off x="3275856" y="53121"/>
            <a:ext cx="2376263" cy="711583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weniger  </a:t>
            </a:r>
            <a:r>
              <a:rPr lang="de-DE" sz="16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CO2</a:t>
            </a:r>
            <a:endParaRPr lang="de-DE" sz="16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4" name="Gerade Verbindung 63"/>
          <p:cNvCxnSpPr/>
          <p:nvPr/>
        </p:nvCxnSpPr>
        <p:spPr>
          <a:xfrm flipH="1">
            <a:off x="2822231" y="4005064"/>
            <a:ext cx="2157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Wolke 22"/>
          <p:cNvSpPr/>
          <p:nvPr/>
        </p:nvSpPr>
        <p:spPr>
          <a:xfrm>
            <a:off x="6012160" y="0"/>
            <a:ext cx="2664296" cy="678311"/>
          </a:xfrm>
          <a:prstGeom prst="cloud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weniger </a:t>
            </a:r>
            <a:r>
              <a:rPr lang="de-DE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CO2</a:t>
            </a:r>
          </a:p>
          <a:p>
            <a:pPr algn="ctr"/>
            <a:endParaRPr lang="de-D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Rechteck 137"/>
          <p:cNvSpPr/>
          <p:nvPr/>
        </p:nvSpPr>
        <p:spPr>
          <a:xfrm>
            <a:off x="3275855" y="4351775"/>
            <a:ext cx="2520281" cy="1525497"/>
          </a:xfrm>
          <a:prstGeom prst="rect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2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CO2-Industrie-Arbeitsplätze</a:t>
            </a:r>
          </a:p>
          <a:p>
            <a:pPr algn="ctr"/>
            <a:endParaRPr lang="de-D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1"/>
              </a:rPr>
              <a:t>www.bde.de</a:t>
            </a:r>
            <a:endParaRPr lang="de-D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www.alsdorf.igbce.de</a:t>
            </a:r>
            <a:endParaRPr lang="de-D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2"/>
              </a:rPr>
              <a:t>www.Ihre-chemie.de/standorte</a:t>
            </a:r>
            <a:endParaRPr lang="de-D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Pfeil nach oben 193"/>
          <p:cNvSpPr/>
          <p:nvPr/>
        </p:nvSpPr>
        <p:spPr>
          <a:xfrm>
            <a:off x="7223162" y="4163565"/>
            <a:ext cx="484632" cy="188210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5" name="Pfeil nach oben 194"/>
          <p:cNvSpPr/>
          <p:nvPr/>
        </p:nvSpPr>
        <p:spPr>
          <a:xfrm>
            <a:off x="1422634" y="4163565"/>
            <a:ext cx="484632" cy="188210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2" name="Gerade Verbindung 61"/>
          <p:cNvCxnSpPr/>
          <p:nvPr/>
        </p:nvCxnSpPr>
        <p:spPr>
          <a:xfrm flipV="1">
            <a:off x="2956248" y="3631615"/>
            <a:ext cx="391616" cy="6312"/>
          </a:xfrm>
          <a:prstGeom prst="lin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2966096" y="991321"/>
            <a:ext cx="0" cy="2640294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1786221" y="1024284"/>
            <a:ext cx="1207584" cy="0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hteck 49"/>
          <p:cNvSpPr/>
          <p:nvPr/>
        </p:nvSpPr>
        <p:spPr>
          <a:xfrm>
            <a:off x="6162113" y="3384575"/>
            <a:ext cx="2586351" cy="4044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Veredlung Oxidation</a:t>
            </a:r>
          </a:p>
          <a:p>
            <a:pPr algn="ctr"/>
            <a:r>
              <a:rPr lang="de-DE" sz="1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Volumen:</a:t>
            </a:r>
            <a:r>
              <a:rPr lang="de-DE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Pfeil nach oben 57"/>
          <p:cNvSpPr/>
          <p:nvPr/>
        </p:nvSpPr>
        <p:spPr>
          <a:xfrm>
            <a:off x="1407153" y="678312"/>
            <a:ext cx="484632" cy="479591"/>
          </a:xfrm>
          <a:prstGeom prst="up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Pfeil nach unten 7"/>
          <p:cNvSpPr/>
          <p:nvPr/>
        </p:nvSpPr>
        <p:spPr>
          <a:xfrm>
            <a:off x="2822230" y="1841901"/>
            <a:ext cx="293821" cy="978408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3347864" y="3384575"/>
            <a:ext cx="2304254" cy="4044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Veredlung Synthesegas</a:t>
            </a:r>
          </a:p>
          <a:p>
            <a:pPr algn="ctr"/>
            <a:r>
              <a:rPr lang="de-DE" sz="1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Volumen:</a:t>
            </a:r>
            <a:r>
              <a:rPr lang="de-DE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de-DE" sz="1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 rot="5400000">
            <a:off x="4735112" y="3507153"/>
            <a:ext cx="261287" cy="4205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de-D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 rot="5400000">
            <a:off x="7593164" y="3566974"/>
            <a:ext cx="477842" cy="2485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de-DE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Pfeil nach oben 15"/>
          <p:cNvSpPr/>
          <p:nvPr/>
        </p:nvSpPr>
        <p:spPr>
          <a:xfrm>
            <a:off x="4390773" y="568001"/>
            <a:ext cx="294745" cy="350106"/>
          </a:xfrm>
          <a:prstGeom prst="upArrow">
            <a:avLst/>
          </a:prstGeom>
          <a:solidFill>
            <a:schemeClr val="bg1">
              <a:lumMod val="8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Pfeil nach oben 19"/>
          <p:cNvSpPr/>
          <p:nvPr/>
        </p:nvSpPr>
        <p:spPr>
          <a:xfrm>
            <a:off x="7344308" y="568001"/>
            <a:ext cx="236054" cy="247463"/>
          </a:xfrm>
          <a:prstGeom prst="upArrow">
            <a:avLst/>
          </a:prstGeom>
          <a:solidFill>
            <a:schemeClr val="bg1">
              <a:lumMod val="9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Pfeil nach oben 20"/>
          <p:cNvSpPr/>
          <p:nvPr/>
        </p:nvSpPr>
        <p:spPr>
          <a:xfrm>
            <a:off x="4114012" y="3013582"/>
            <a:ext cx="751743" cy="370993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feil nach unten 8"/>
          <p:cNvSpPr/>
          <p:nvPr/>
        </p:nvSpPr>
        <p:spPr>
          <a:xfrm>
            <a:off x="2722989" y="107664"/>
            <a:ext cx="393062" cy="860781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3334327" y="2142836"/>
            <a:ext cx="2392218" cy="1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/>
          <p:cNvSpPr/>
          <p:nvPr/>
        </p:nvSpPr>
        <p:spPr>
          <a:xfrm>
            <a:off x="2715568" y="260647"/>
            <a:ext cx="436489" cy="55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CO2 aus der Luft</a:t>
            </a:r>
            <a:endParaRPr lang="de-DE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Gerade Verbindung 43"/>
          <p:cNvCxnSpPr/>
          <p:nvPr/>
        </p:nvCxnSpPr>
        <p:spPr>
          <a:xfrm>
            <a:off x="3337802" y="2673399"/>
            <a:ext cx="2388743" cy="5146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hteck 38"/>
          <p:cNvSpPr/>
          <p:nvPr/>
        </p:nvSpPr>
        <p:spPr>
          <a:xfrm>
            <a:off x="583228" y="3883420"/>
            <a:ext cx="2239002" cy="29513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Erneuerbare, Gas, Erdwärme (!) </a:t>
            </a:r>
            <a:endParaRPr lang="de-DE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Pfeil nach oben 39"/>
          <p:cNvSpPr/>
          <p:nvPr/>
        </p:nvSpPr>
        <p:spPr>
          <a:xfrm>
            <a:off x="1331640" y="3013583"/>
            <a:ext cx="648072" cy="934008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/>
          <p:cNvSpPr/>
          <p:nvPr/>
        </p:nvSpPr>
        <p:spPr>
          <a:xfrm>
            <a:off x="604004" y="3427561"/>
            <a:ext cx="2111564" cy="36147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Kraftwerke</a:t>
            </a:r>
          </a:p>
          <a:p>
            <a:pPr algn="ctr"/>
            <a:r>
              <a:rPr lang="de-DE"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globaler CO2-Anteil 0,3 %</a:t>
            </a:r>
            <a:endParaRPr lang="de-DE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604004" y="5983521"/>
            <a:ext cx="8175578" cy="3600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Siehe auch</a:t>
            </a:r>
            <a:r>
              <a:rPr lang="de-DE" sz="1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Projekt der EU-Kommission - Bis 2050 CO2-arme Wirtschaft</a:t>
            </a:r>
            <a:endParaRPr lang="de-DE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Gerade Verbindung 27"/>
          <p:cNvCxnSpPr/>
          <p:nvPr/>
        </p:nvCxnSpPr>
        <p:spPr>
          <a:xfrm>
            <a:off x="6228184" y="2924944"/>
            <a:ext cx="2551397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hteck 16"/>
          <p:cNvSpPr/>
          <p:nvPr/>
        </p:nvSpPr>
        <p:spPr>
          <a:xfrm>
            <a:off x="7707792" y="3868428"/>
            <a:ext cx="1071790" cy="29513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geglückter Strukturwandel</a:t>
            </a:r>
            <a:endParaRPr lang="de-DE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feil nach rechts 10"/>
          <p:cNvSpPr/>
          <p:nvPr/>
        </p:nvSpPr>
        <p:spPr>
          <a:xfrm>
            <a:off x="8688846" y="3811208"/>
            <a:ext cx="467544" cy="409573"/>
          </a:xfrm>
          <a:prstGeom prst="rightArrow">
            <a:avLst>
              <a:gd name="adj1" fmla="val 50000"/>
              <a:gd name="adj2" fmla="val 5225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6372200" y="3883421"/>
            <a:ext cx="1335594" cy="295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zwei Generationen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73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Bildschirmpräsentation (4:3)</PresentationFormat>
  <Paragraphs>70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Revier macht mobil</dc:title>
  <dc:creator>Engel</dc:creator>
  <cp:lastModifiedBy>Engel</cp:lastModifiedBy>
  <cp:revision>188</cp:revision>
  <cp:lastPrinted>2018-09-08T10:37:17Z</cp:lastPrinted>
  <dcterms:created xsi:type="dcterms:W3CDTF">2018-06-20T08:53:09Z</dcterms:created>
  <dcterms:modified xsi:type="dcterms:W3CDTF">2020-03-01T12:42:25Z</dcterms:modified>
</cp:coreProperties>
</file>